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8" r:id="rId6"/>
    <p:sldId id="261" r:id="rId7"/>
    <p:sldId id="262" r:id="rId8"/>
    <p:sldId id="274" r:id="rId9"/>
    <p:sldId id="275" r:id="rId10"/>
    <p:sldId id="282" r:id="rId11"/>
    <p:sldId id="283" r:id="rId12"/>
    <p:sldId id="284" r:id="rId13"/>
    <p:sldId id="285" r:id="rId14"/>
    <p:sldId id="263" r:id="rId15"/>
    <p:sldId id="266" r:id="rId16"/>
    <p:sldId id="267" r:id="rId17"/>
    <p:sldId id="286" r:id="rId18"/>
    <p:sldId id="270" r:id="rId19"/>
    <p:sldId id="272" r:id="rId20"/>
    <p:sldId id="273" r:id="rId21"/>
    <p:sldId id="276" r:id="rId22"/>
    <p:sldId id="277" r:id="rId23"/>
  </p:sldIdLst>
  <p:sldSz cx="18288000" cy="10287000"/>
  <p:notesSz cx="10287000" cy="18288000"/>
  <p:embeddedFontLst>
    <p:embeddedFont>
      <p:font typeface="Black Han Sans" pitchFamily="2" charset="-127"/>
      <p:regular r:id="rId25"/>
    </p:embeddedFont>
    <p:embeddedFont>
      <p:font typeface="Dotum" panose="020B0600000101010101" pitchFamily="34" charset="-127"/>
      <p:regular r:id="rId26"/>
    </p:embeddedFont>
    <p:embeddedFont>
      <p:font typeface="Gamja Flower" pitchFamily="2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mic Sans MS" panose="030F0902030302020204" pitchFamily="66" charset="0"/>
      <p:regular r:id="rId32"/>
      <p:bold r:id="rId33"/>
      <p:italic r:id="rId34"/>
      <p:boldItalic r:id="rId35"/>
    </p:embeddedFont>
    <p:embeddedFont>
      <p:font typeface="Gaegu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FlUdEc9p/Ur4Orbrr5ENG7Uv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CCFF"/>
    <a:srgbClr val="A8C0C0"/>
    <a:srgbClr val="E7E200"/>
    <a:srgbClr val="2D78AF"/>
    <a:srgbClr val="8F9D9F"/>
    <a:srgbClr val="E87526"/>
    <a:srgbClr val="A5A5A5"/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78" d="100"/>
          <a:sy n="78" d="100"/>
        </p:scale>
        <p:origin x="208" y="9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b16ae9f7c_1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b16ae9f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b16ae9f7c_4_2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1b16ae9f7c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6ae9f7c_1_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1b16ae9f7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b16ae9f7c_4_2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1b16ae9f7c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&lt;SoftwareSerial.h&gt;       // 소프트웨어시리얼을 사용하기 위한 헤더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"Nextion.h"               // Nextion HMI LCD용 라이브러리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A837E"/>
                </a:solidFill>
              </a:rPr>
              <a:t>SoftwareSerial HMISerial(14, 16);   // 소프트웨어 시리얼포트 설정 (RX, TX)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화면구성 객체 선언 - 아두이노와 신호를 주고받는 객체들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Editor의 속성에서 객체 id와 이름을 확인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hlink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nextion 에서 슬라이드를 사용해 변화값을 아두이노와 양방향 통신 하고 싶었으나 통신 안됨 </a:t>
            </a:r>
            <a:endParaRPr/>
          </a:p>
        </p:txBody>
      </p:sp>
      <p:sp>
        <p:nvSpPr>
          <p:cNvPr id="304" name="Google Shape;3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b16ae9f7c_4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1b16ae9f7c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16ae9f7c_4_1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1b16ae9f7c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46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67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6ae9f7c_1_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1b16ae9f7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8345" y="7406287"/>
            <a:ext cx="7170180" cy="30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485" y="503682"/>
            <a:ext cx="646841" cy="39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7209" y="470442"/>
            <a:ext cx="6782577" cy="808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AC47F6-F4FD-A652-2D76-FF266901281A}"/>
              </a:ext>
            </a:extLst>
          </p:cNvPr>
          <p:cNvSpPr txBox="1"/>
          <p:nvPr/>
        </p:nvSpPr>
        <p:spPr>
          <a:xfrm>
            <a:off x="331305" y="9229320"/>
            <a:ext cx="2906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박재완</a:t>
            </a:r>
            <a:r>
              <a:rPr lang="en-US" altLang="ko-KR" sz="3000" dirty="0"/>
              <a:t>  </a:t>
            </a:r>
            <a:r>
              <a:rPr lang="ko-KR" altLang="en-US" sz="3000" dirty="0"/>
              <a:t>강현구</a:t>
            </a:r>
          </a:p>
        </p:txBody>
      </p:sp>
      <p:pic>
        <p:nvPicPr>
          <p:cNvPr id="11" name="Google Shape;84;p1">
            <a:extLst>
              <a:ext uri="{FF2B5EF4-FFF2-40B4-BE49-F238E27FC236}">
                <a16:creationId xmlns:a16="http://schemas.microsoft.com/office/drawing/2014/main" id="{B342A993-65A4-9B97-6A27-A5459733F2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85" y="4516581"/>
            <a:ext cx="3060663" cy="269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b16ae9f7c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b16ae9f7c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1b16ae9f7c_1_6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99" name="Google Shape;199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g11b16ae9f7c_1_63"/>
          <p:cNvGrpSpPr/>
          <p:nvPr/>
        </p:nvGrpSpPr>
        <p:grpSpPr>
          <a:xfrm>
            <a:off x="6900750" y="1519750"/>
            <a:ext cx="8695526" cy="7809125"/>
            <a:chOff x="6987950" y="1180775"/>
            <a:chExt cx="8695526" cy="7809125"/>
          </a:xfrm>
        </p:grpSpPr>
        <p:pic>
          <p:nvPicPr>
            <p:cNvPr id="202" name="Google Shape;202;g11b16ae9f7c_1_63"/>
            <p:cNvPicPr preferRelativeResize="0"/>
            <p:nvPr/>
          </p:nvPicPr>
          <p:blipFill rotWithShape="1">
            <a:blip r:embed="rId6">
              <a:alphaModFix/>
            </a:blip>
            <a:srcRect b="58234"/>
            <a:stretch/>
          </p:blipFill>
          <p:spPr>
            <a:xfrm>
              <a:off x="6987950" y="1180775"/>
              <a:ext cx="8695526" cy="780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g11b16ae9f7c_1_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7199" y="1336575"/>
              <a:ext cx="8196650" cy="7466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8;g11b16ae9f7c_1_43">
            <a:extLst>
              <a:ext uri="{FF2B5EF4-FFF2-40B4-BE49-F238E27FC236}">
                <a16:creationId xmlns:a16="http://schemas.microsoft.com/office/drawing/2014/main" id="{409345DF-C815-45C6-37E2-2A5B7780B8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9;g11b16ae9f7c_1_43">
            <a:extLst>
              <a:ext uri="{FF2B5EF4-FFF2-40B4-BE49-F238E27FC236}">
                <a16:creationId xmlns:a16="http://schemas.microsoft.com/office/drawing/2014/main" id="{331EE0D0-2042-C956-8F7B-9F726100D6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10;g11b16ae9f7c_1_43">
            <a:extLst>
              <a:ext uri="{FF2B5EF4-FFF2-40B4-BE49-F238E27FC236}">
                <a16:creationId xmlns:a16="http://schemas.microsoft.com/office/drawing/2014/main" id="{EADE8ADF-5B35-796E-5296-E277B28F1DB3}"/>
              </a:ext>
            </a:extLst>
          </p:cNvPr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7" name="Google Shape;211;g11b16ae9f7c_1_43">
              <a:extLst>
                <a:ext uri="{FF2B5EF4-FFF2-40B4-BE49-F238E27FC236}">
                  <a16:creationId xmlns:a16="http://schemas.microsoft.com/office/drawing/2014/main" id="{3F9477EB-EE34-4132-AD33-DC319571F2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12;g11b16ae9f7c_1_43">
              <a:extLst>
                <a:ext uri="{FF2B5EF4-FFF2-40B4-BE49-F238E27FC236}">
                  <a16:creationId xmlns:a16="http://schemas.microsoft.com/office/drawing/2014/main" id="{9E814441-C1C4-BFDE-1C55-6991883F7D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213;g11b16ae9f7c_1_43">
            <a:extLst>
              <a:ext uri="{FF2B5EF4-FFF2-40B4-BE49-F238E27FC236}">
                <a16:creationId xmlns:a16="http://schemas.microsoft.com/office/drawing/2014/main" id="{0AF590D2-FC73-77BA-E9A3-D3D8A5A256C4}"/>
              </a:ext>
            </a:extLst>
          </p:cNvPr>
          <p:cNvGrpSpPr/>
          <p:nvPr/>
        </p:nvGrpSpPr>
        <p:grpSpPr>
          <a:xfrm>
            <a:off x="5339500" y="3039800"/>
            <a:ext cx="10323975" cy="2620650"/>
            <a:chOff x="7289125" y="1114925"/>
            <a:chExt cx="10323975" cy="2620650"/>
          </a:xfrm>
        </p:grpSpPr>
        <p:pic>
          <p:nvPicPr>
            <p:cNvPr id="10" name="Google Shape;214;g11b16ae9f7c_1_43">
              <a:extLst>
                <a:ext uri="{FF2B5EF4-FFF2-40B4-BE49-F238E27FC236}">
                  <a16:creationId xmlns:a16="http://schemas.microsoft.com/office/drawing/2014/main" id="{CA365943-8EFD-BA6B-F386-079462F449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8234"/>
            <a:stretch/>
          </p:blipFill>
          <p:spPr>
            <a:xfrm>
              <a:off x="7289125" y="1114925"/>
              <a:ext cx="10323975" cy="262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15;g11b16ae9f7c_1_43">
              <a:extLst>
                <a:ext uri="{FF2B5EF4-FFF2-40B4-BE49-F238E27FC236}">
                  <a16:creationId xmlns:a16="http://schemas.microsoft.com/office/drawing/2014/main" id="{4221FFBC-578B-4406-2CF0-FD14D1BF5B2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44725" y="1207325"/>
              <a:ext cx="9972675" cy="240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216;g11b16ae9f7c_1_43">
            <a:extLst>
              <a:ext uri="{FF2B5EF4-FFF2-40B4-BE49-F238E27FC236}">
                <a16:creationId xmlns:a16="http://schemas.microsoft.com/office/drawing/2014/main" id="{3B48DE5B-5009-C767-73C7-79831FFAB131}"/>
              </a:ext>
            </a:extLst>
          </p:cNvPr>
          <p:cNvGrpSpPr/>
          <p:nvPr/>
        </p:nvGrpSpPr>
        <p:grpSpPr>
          <a:xfrm>
            <a:off x="2919802" y="5954244"/>
            <a:ext cx="15234400" cy="4100730"/>
            <a:chOff x="2018450" y="4537144"/>
            <a:chExt cx="15234400" cy="4100730"/>
          </a:xfrm>
        </p:grpSpPr>
        <p:pic>
          <p:nvPicPr>
            <p:cNvPr id="13" name="Google Shape;217;g11b16ae9f7c_1_43">
              <a:extLst>
                <a:ext uri="{FF2B5EF4-FFF2-40B4-BE49-F238E27FC236}">
                  <a16:creationId xmlns:a16="http://schemas.microsoft.com/office/drawing/2014/main" id="{2184CA0F-551F-2E25-ECDD-4954D4BAC5E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384929" y="4537144"/>
              <a:ext cx="3215742" cy="411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18;g11b16ae9f7c_1_43">
              <a:extLst>
                <a:ext uri="{FF2B5EF4-FFF2-40B4-BE49-F238E27FC236}">
                  <a16:creationId xmlns:a16="http://schemas.microsoft.com/office/drawing/2014/main" id="{97BB19CD-C842-D605-C4C6-AD5AF6948F9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8234"/>
            <a:stretch/>
          </p:blipFill>
          <p:spPr>
            <a:xfrm>
              <a:off x="2018450" y="5156725"/>
              <a:ext cx="15234400" cy="348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19;g11b16ae9f7c_1_43">
              <a:extLst>
                <a:ext uri="{FF2B5EF4-FFF2-40B4-BE49-F238E27FC236}">
                  <a16:creationId xmlns:a16="http://schemas.microsoft.com/office/drawing/2014/main" id="{4E0E3880-CF44-B745-939E-ABC119C7575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08100" y="5257184"/>
              <a:ext cx="14992350" cy="32194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220;g11b16ae9f7c_1_43">
            <a:extLst>
              <a:ext uri="{FF2B5EF4-FFF2-40B4-BE49-F238E27FC236}">
                <a16:creationId xmlns:a16="http://schemas.microsoft.com/office/drawing/2014/main" id="{9BDC760E-EA79-3616-14FE-07FA873A2E21}"/>
              </a:ext>
            </a:extLst>
          </p:cNvPr>
          <p:cNvCxnSpPr>
            <a:stCxn id="15" idx="0"/>
            <a:endCxn id="10" idx="2"/>
          </p:cNvCxnSpPr>
          <p:nvPr/>
        </p:nvCxnSpPr>
        <p:spPr>
          <a:xfrm rot="10800000">
            <a:off x="10501427" y="5660584"/>
            <a:ext cx="4200" cy="1013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8171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1b16ae9f7c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b16ae9f7c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11b16ae9f7c_1_1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28" name="Google Shape;228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g11b16ae9f7c_1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g11b16ae9f7c_1_1"/>
          <p:cNvGrpSpPr/>
          <p:nvPr/>
        </p:nvGrpSpPr>
        <p:grpSpPr>
          <a:xfrm>
            <a:off x="7016329" y="6169595"/>
            <a:ext cx="10973089" cy="3549157"/>
            <a:chOff x="152400" y="4832100"/>
            <a:chExt cx="9285850" cy="2545476"/>
          </a:xfrm>
        </p:grpSpPr>
        <p:pic>
          <p:nvPicPr>
            <p:cNvPr id="232" name="Google Shape;232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152400" y="4832100"/>
              <a:ext cx="9285850" cy="2545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11b16ae9f7c_1_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8600" y="5100734"/>
              <a:ext cx="9096375" cy="1857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g11b16ae9f7c_1_1"/>
          <p:cNvGrpSpPr/>
          <p:nvPr/>
        </p:nvGrpSpPr>
        <p:grpSpPr>
          <a:xfrm>
            <a:off x="6885688" y="933049"/>
            <a:ext cx="10973028" cy="4144517"/>
            <a:chOff x="5946625" y="76200"/>
            <a:chExt cx="6936174" cy="1866899"/>
          </a:xfrm>
        </p:grpSpPr>
        <p:pic>
          <p:nvPicPr>
            <p:cNvPr id="235" name="Google Shape;235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5946625" y="76200"/>
              <a:ext cx="6936174" cy="186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g11b16ae9f7c_1_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91504" y="152400"/>
              <a:ext cx="6286500" cy="1714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g11b16ae9f7c_1_1"/>
          <p:cNvCxnSpPr>
            <a:stCxn id="235" idx="1"/>
            <a:endCxn id="233" idx="1"/>
          </p:cNvCxnSpPr>
          <p:nvPr/>
        </p:nvCxnSpPr>
        <p:spPr>
          <a:xfrm>
            <a:off x="6885688" y="3005307"/>
            <a:ext cx="220800" cy="4833600"/>
          </a:xfrm>
          <a:prstGeom prst="bentConnector3">
            <a:avLst>
              <a:gd name="adj1" fmla="val -279761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b16ae9f7c_4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b16ae9f7c_4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11b16ae9f7c_4_20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45" name="Google Shape;245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11b16ae9f7c_4_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b16ae9f7c_4_206"/>
          <p:cNvPicPr preferRelativeResize="0"/>
          <p:nvPr/>
        </p:nvPicPr>
        <p:blipFill rotWithShape="1">
          <a:blip r:embed="rId7">
            <a:alphaModFix/>
          </a:blip>
          <a:srcRect r="30862" b="95735"/>
          <a:stretch/>
        </p:blipFill>
        <p:spPr>
          <a:xfrm>
            <a:off x="2892062" y="8239050"/>
            <a:ext cx="17999350" cy="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b16ae9f7c_4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00" y="888425"/>
            <a:ext cx="12228527" cy="55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11b16ae9f7c_4_206"/>
          <p:cNvCxnSpPr>
            <a:stCxn id="249" idx="2"/>
            <a:endCxn id="248" idx="0"/>
          </p:cNvCxnSpPr>
          <p:nvPr/>
        </p:nvCxnSpPr>
        <p:spPr>
          <a:xfrm>
            <a:off x="11861363" y="6408800"/>
            <a:ext cx="30300" cy="1830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b16ae9f7c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b16ae9f7c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1b16ae9f7c_1_6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99" name="Google Shape;199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3C6F05-609F-B877-97A9-BF3FA9CAE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169" y="1004887"/>
            <a:ext cx="8026401" cy="8277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508C93-31C9-3652-CF22-5DD2AF46A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430" y="6012312"/>
            <a:ext cx="5086621" cy="11779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15E4B-D9CB-A467-E288-96FBC4FF7D51}"/>
              </a:ext>
            </a:extLst>
          </p:cNvPr>
          <p:cNvSpPr/>
          <p:nvPr/>
        </p:nvSpPr>
        <p:spPr>
          <a:xfrm>
            <a:off x="9368336" y="7852329"/>
            <a:ext cx="3113950" cy="357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555A0F-CDFA-689E-3EED-BB3F8B558685}"/>
              </a:ext>
            </a:extLst>
          </p:cNvPr>
          <p:cNvSpPr/>
          <p:nvPr/>
        </p:nvSpPr>
        <p:spPr>
          <a:xfrm>
            <a:off x="6559823" y="6029860"/>
            <a:ext cx="936172" cy="11316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E02CFC-C5CF-A8EA-F053-AA9C04343753}"/>
              </a:ext>
            </a:extLst>
          </p:cNvPr>
          <p:cNvSpPr/>
          <p:nvPr/>
        </p:nvSpPr>
        <p:spPr>
          <a:xfrm>
            <a:off x="9368336" y="4964950"/>
            <a:ext cx="3113950" cy="3571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A70F167-0BD4-7936-8A9C-1A96BDDF926F}"/>
              </a:ext>
            </a:extLst>
          </p:cNvPr>
          <p:cNvCxnSpPr>
            <a:cxnSpLocks/>
            <a:stCxn id="22" idx="0"/>
            <a:endCxn id="23" idx="1"/>
          </p:cNvCxnSpPr>
          <p:nvPr/>
        </p:nvCxnSpPr>
        <p:spPr>
          <a:xfrm rot="5400000" flipH="1" flipV="1">
            <a:off x="7754942" y="4416467"/>
            <a:ext cx="886360" cy="2340427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CB4E347-1C2F-EC8E-9883-D863DBEB97BF}"/>
              </a:ext>
            </a:extLst>
          </p:cNvPr>
          <p:cNvCxnSpPr>
            <a:cxnSpLocks/>
            <a:stCxn id="22" idx="2"/>
            <a:endCxn id="11" idx="1"/>
          </p:cNvCxnSpPr>
          <p:nvPr/>
        </p:nvCxnSpPr>
        <p:spPr>
          <a:xfrm rot="16200000" flipH="1">
            <a:off x="7763425" y="6425967"/>
            <a:ext cx="869395" cy="2340427"/>
          </a:xfrm>
          <a:prstGeom prst="bentConnector2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b16ae9f7c_4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b16ae9f7c_4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11b16ae9f7c_4_20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45" name="Google Shape;245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11b16ae9f7c_4_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b16ae9f7c_4_206"/>
          <p:cNvPicPr preferRelativeResize="0"/>
          <p:nvPr/>
        </p:nvPicPr>
        <p:blipFill rotWithShape="1">
          <a:blip r:embed="rId7">
            <a:alphaModFix/>
          </a:blip>
          <a:srcRect r="30862" b="95735"/>
          <a:stretch/>
        </p:blipFill>
        <p:spPr>
          <a:xfrm>
            <a:off x="2861688" y="8278877"/>
            <a:ext cx="17999350" cy="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b16ae9f7c_4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00" y="888425"/>
            <a:ext cx="12228527" cy="55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11b16ae9f7c_4_206"/>
          <p:cNvCxnSpPr>
            <a:cxnSpLocks/>
            <a:stCxn id="249" idx="2"/>
            <a:endCxn id="248" idx="0"/>
          </p:cNvCxnSpPr>
          <p:nvPr/>
        </p:nvCxnSpPr>
        <p:spPr>
          <a:xfrm flipH="1">
            <a:off x="11861363" y="6408800"/>
            <a:ext cx="1" cy="1870077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"/>
          <p:cNvGrpSpPr/>
          <p:nvPr/>
        </p:nvGrpSpPr>
        <p:grpSpPr>
          <a:xfrm>
            <a:off x="5561243" y="1812002"/>
            <a:ext cx="327735" cy="854062"/>
            <a:chOff x="6100243" y="1162477"/>
            <a:chExt cx="327735" cy="854062"/>
          </a:xfrm>
        </p:grpSpPr>
        <p:pic>
          <p:nvPicPr>
            <p:cNvPr id="257" name="Google Shape;25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25" y="1573225"/>
            <a:ext cx="4715725" cy="13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"/>
          <p:cNvSpPr txBox="1"/>
          <p:nvPr/>
        </p:nvSpPr>
        <p:spPr>
          <a:xfrm>
            <a:off x="11065213" y="9148825"/>
            <a:ext cx="34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mic Sans MS"/>
                <a:ea typeface="Comic Sans MS"/>
                <a:cs typeface="Comic Sans MS"/>
                <a:sym typeface="Comic Sans MS"/>
              </a:rPr>
              <a:t>nextion editor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2"/>
          <p:cNvSpPr txBox="1"/>
          <p:nvPr/>
        </p:nvSpPr>
        <p:spPr>
          <a:xfrm flipH="1">
            <a:off x="2292025" y="9329075"/>
            <a:ext cx="212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omic Sans MS"/>
                <a:ea typeface="Comic Sans MS"/>
                <a:cs typeface="Comic Sans MS"/>
                <a:sym typeface="Comic Sans MS"/>
              </a:rPr>
              <a:t>ATmega</a:t>
            </a:r>
            <a:endParaRPr sz="28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688D9-DF03-7EBE-3482-5C79432D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367" y="2139737"/>
            <a:ext cx="11583357" cy="7009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F7D704-9618-EC6A-5D31-12996FBD9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5" y="3334954"/>
            <a:ext cx="4905984" cy="1331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0D2062-E6D7-1BDE-772D-1197ADE21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76" y="4836421"/>
            <a:ext cx="5830114" cy="3400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6;p2">
            <a:extLst>
              <a:ext uri="{FF2B5EF4-FFF2-40B4-BE49-F238E27FC236}">
                <a16:creationId xmlns:a16="http://schemas.microsoft.com/office/drawing/2014/main" id="{8388A149-A8F4-6C49-F14F-C0069638AB14}"/>
              </a:ext>
            </a:extLst>
          </p:cNvPr>
          <p:cNvGrpSpPr/>
          <p:nvPr/>
        </p:nvGrpSpPr>
        <p:grpSpPr>
          <a:xfrm>
            <a:off x="5561243" y="1812002"/>
            <a:ext cx="327735" cy="854062"/>
            <a:chOff x="6100243" y="1162477"/>
            <a:chExt cx="327735" cy="854062"/>
          </a:xfrm>
        </p:grpSpPr>
        <p:pic>
          <p:nvPicPr>
            <p:cNvPr id="5" name="Google Shape;257;p2">
              <a:extLst>
                <a:ext uri="{FF2B5EF4-FFF2-40B4-BE49-F238E27FC236}">
                  <a16:creationId xmlns:a16="http://schemas.microsoft.com/office/drawing/2014/main" id="{9F80027E-854B-9945-B258-BDFED38C4C4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58;p2">
              <a:extLst>
                <a:ext uri="{FF2B5EF4-FFF2-40B4-BE49-F238E27FC236}">
                  <a16:creationId xmlns:a16="http://schemas.microsoft.com/office/drawing/2014/main" id="{F2E2B215-ED96-1929-84FA-9306F368B78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259;p2">
            <a:extLst>
              <a:ext uri="{FF2B5EF4-FFF2-40B4-BE49-F238E27FC236}">
                <a16:creationId xmlns:a16="http://schemas.microsoft.com/office/drawing/2014/main" id="{294B85E2-4C14-810E-87B9-D8F68E84DA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5" y="1573225"/>
            <a:ext cx="4715725" cy="13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DD67B-17CF-578D-258B-7046C409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5" y="3103441"/>
            <a:ext cx="5636125" cy="5610334"/>
          </a:xfrm>
          <a:prstGeom prst="rect">
            <a:avLst/>
          </a:prstGeom>
        </p:spPr>
      </p:pic>
      <p:pic>
        <p:nvPicPr>
          <p:cNvPr id="9" name="Google Shape;361;p7">
            <a:extLst>
              <a:ext uri="{FF2B5EF4-FFF2-40B4-BE49-F238E27FC236}">
                <a16:creationId xmlns:a16="http://schemas.microsoft.com/office/drawing/2014/main" id="{1B0A8C4C-2CE1-8326-5BFB-EB55844A0C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6807"/>
          <a:stretch/>
        </p:blipFill>
        <p:spPr>
          <a:xfrm>
            <a:off x="6400802" y="1812002"/>
            <a:ext cx="11571175" cy="7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D11D09-F481-94A7-57C9-F7231723B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2" y="3309257"/>
            <a:ext cx="11571175" cy="50364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FA9DEC-4A40-9A33-1DF7-94F1F4D8BE3F}"/>
              </a:ext>
            </a:extLst>
          </p:cNvPr>
          <p:cNvSpPr/>
          <p:nvPr/>
        </p:nvSpPr>
        <p:spPr>
          <a:xfrm>
            <a:off x="649225" y="4789714"/>
            <a:ext cx="5432261" cy="1331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21CB77-14E2-6142-B3AD-6AC6A1696953}"/>
              </a:ext>
            </a:extLst>
          </p:cNvPr>
          <p:cNvSpPr/>
          <p:nvPr/>
        </p:nvSpPr>
        <p:spPr>
          <a:xfrm>
            <a:off x="8639339" y="4049486"/>
            <a:ext cx="673129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86BB52-53AC-6A58-810F-16E144DEE1F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081486" y="4419600"/>
            <a:ext cx="2557853" cy="10359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835F1-EFBF-33AB-FD41-90343EE11B0C}"/>
              </a:ext>
            </a:extLst>
          </p:cNvPr>
          <p:cNvSpPr/>
          <p:nvPr/>
        </p:nvSpPr>
        <p:spPr>
          <a:xfrm>
            <a:off x="649225" y="6589486"/>
            <a:ext cx="5432261" cy="13316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DCB854-964A-9E49-8F9F-9A3BE4037F32}"/>
              </a:ext>
            </a:extLst>
          </p:cNvPr>
          <p:cNvSpPr/>
          <p:nvPr/>
        </p:nvSpPr>
        <p:spPr>
          <a:xfrm>
            <a:off x="15370629" y="4049485"/>
            <a:ext cx="2268146" cy="7402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537D885-6215-BA8C-D641-BD09A659859C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 flipV="1">
            <a:off x="6081486" y="4789714"/>
            <a:ext cx="10423216" cy="2465585"/>
          </a:xfrm>
          <a:prstGeom prst="bentConnector2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7014C9BE-023C-A26E-CA95-BC7B58789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9339" y="2423275"/>
            <a:ext cx="6731290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3375761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38603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309" name="Google Shape;30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/>
          <p:cNvPicPr preferRelativeResize="0"/>
          <p:nvPr/>
        </p:nvPicPr>
        <p:blipFill rotWithShape="1">
          <a:blip r:embed="rId7">
            <a:alphaModFix/>
          </a:blip>
          <a:srcRect l="67918"/>
          <a:stretch/>
        </p:blipFill>
        <p:spPr>
          <a:xfrm>
            <a:off x="6589050" y="1170200"/>
            <a:ext cx="10845174" cy="79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4647650" y="1391325"/>
            <a:ext cx="43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4150" y="1641524"/>
            <a:ext cx="4733375" cy="70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39625" y="1641525"/>
            <a:ext cx="4087731" cy="70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 txBox="1"/>
          <p:nvPr/>
        </p:nvSpPr>
        <p:spPr>
          <a:xfrm>
            <a:off x="938600" y="4078925"/>
            <a:ext cx="6589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Gamja Flower"/>
                <a:ea typeface="Gamja Flower"/>
                <a:cs typeface="Gamja Flower"/>
                <a:sym typeface="Gamja Flower"/>
              </a:rPr>
              <a:t>문제점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: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슬라이드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값의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변화와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양방향</a:t>
            </a:r>
            <a:r>
              <a:rPr lang="en-US" sz="26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600" dirty="0" err="1">
                <a:latin typeface="Gamja Flower"/>
                <a:ea typeface="Gamja Flower"/>
                <a:cs typeface="Gamja Flower"/>
                <a:sym typeface="Gamja Flower"/>
              </a:rPr>
              <a:t>통신</a:t>
            </a:r>
            <a:endParaRPr sz="26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1165400" y="5535700"/>
            <a:ext cx="12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938600" y="5941375"/>
            <a:ext cx="12909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Gaegu"/>
                <a:ea typeface="Gaegu"/>
                <a:cs typeface="Gaegu"/>
                <a:sym typeface="Gaegu"/>
              </a:rPr>
              <a:t>해결 방안</a:t>
            </a:r>
            <a:endParaRPr sz="29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미세먼지 수치에 따라 색이 변하도록 설정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6" name="Google Shape;316;p6">
            <a:extLst>
              <a:ext uri="{FF2B5EF4-FFF2-40B4-BE49-F238E27FC236}">
                <a16:creationId xmlns:a16="http://schemas.microsoft.com/office/drawing/2014/main" id="{E5374302-C076-5828-58BE-2300D8D0B7FB}"/>
              </a:ext>
            </a:extLst>
          </p:cNvPr>
          <p:cNvSpPr txBox="1"/>
          <p:nvPr/>
        </p:nvSpPr>
        <p:spPr>
          <a:xfrm>
            <a:off x="568485" y="77674"/>
            <a:ext cx="6589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여기는 </a:t>
            </a:r>
            <a:r>
              <a:rPr lang="ko-KR" altLang="en-US" sz="3000" dirty="0" err="1">
                <a:latin typeface="Gamja Flower"/>
                <a:ea typeface="Gamja Flower"/>
                <a:cs typeface="Gamja Flower"/>
                <a:sym typeface="Gamja Flower"/>
              </a:rPr>
              <a:t>부탁드리겠슴다</a:t>
            </a:r>
            <a:endParaRPr sz="26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1b16ae9f7c_4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77778" y="4948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g11b16ae9f7c_4_9"/>
          <p:cNvGrpSpPr/>
          <p:nvPr/>
        </p:nvGrpSpPr>
        <p:grpSpPr>
          <a:xfrm>
            <a:off x="5585536" y="1253110"/>
            <a:ext cx="327735" cy="854062"/>
            <a:chOff x="4944736" y="1192560"/>
            <a:chExt cx="327735" cy="854062"/>
          </a:xfrm>
        </p:grpSpPr>
        <p:pic>
          <p:nvPicPr>
            <p:cNvPr id="342" name="Google Shape;342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4" name="Google Shape;344;g11b16ae9f7c_4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b16ae9f7c_4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950" y="786887"/>
            <a:ext cx="7639724" cy="8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1b16ae9f7c_4_9"/>
          <p:cNvSpPr txBox="1"/>
          <p:nvPr/>
        </p:nvSpPr>
        <p:spPr>
          <a:xfrm>
            <a:off x="1277775" y="2776750"/>
            <a:ext cx="731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347" name="Google Shape;347;g11b16ae9f7c_4_9"/>
          <p:cNvPicPr preferRelativeResize="0"/>
          <p:nvPr/>
        </p:nvPicPr>
        <p:blipFill rotWithShape="1">
          <a:blip r:embed="rId7">
            <a:alphaModFix/>
          </a:blip>
          <a:srcRect t="33626" b="23062"/>
          <a:stretch/>
        </p:blipFill>
        <p:spPr>
          <a:xfrm>
            <a:off x="10072800" y="1130375"/>
            <a:ext cx="6460625" cy="7992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1b16ae9f7c_4_9"/>
          <p:cNvSpPr txBox="1"/>
          <p:nvPr/>
        </p:nvSpPr>
        <p:spPr>
          <a:xfrm>
            <a:off x="1277775" y="-133100"/>
            <a:ext cx="76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1b16ae9f7c_4_9"/>
          <p:cNvSpPr txBox="1"/>
          <p:nvPr/>
        </p:nvSpPr>
        <p:spPr>
          <a:xfrm>
            <a:off x="1160675" y="1126038"/>
            <a:ext cx="963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향후</a:t>
            </a:r>
            <a:r>
              <a:rPr lang="en-US" sz="6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발전</a:t>
            </a:r>
            <a:r>
              <a:rPr lang="en-US" sz="6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6000" dirty="0" err="1">
                <a:latin typeface="Black Han Sans"/>
                <a:ea typeface="Black Han Sans"/>
                <a:cs typeface="Black Han Sans"/>
                <a:sym typeface="Black Han Sans"/>
              </a:rPr>
              <a:t>방향</a:t>
            </a:r>
            <a:endParaRPr sz="60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0" name="Google Shape;350;g11b16ae9f7c_4_9"/>
          <p:cNvSpPr txBox="1"/>
          <p:nvPr/>
        </p:nvSpPr>
        <p:spPr>
          <a:xfrm>
            <a:off x="1277775" y="2776750"/>
            <a:ext cx="9634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공기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청정기의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경우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특정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위치에서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작동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하기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때문에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원하는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위치의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미세먼지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오염도를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확인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하기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어렵다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.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따라서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“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미세미세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” 와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공기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청정기를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연동해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특정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오염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구역을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집중적으로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케어하는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방향으로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발전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 할 </a:t>
            </a:r>
            <a:r>
              <a:rPr lang="en-US" sz="2100" dirty="0" err="1">
                <a:latin typeface="Gamja Flower"/>
                <a:ea typeface="Gamja Flower"/>
                <a:cs typeface="Gamja Flower"/>
                <a:sym typeface="Gamja Flower"/>
              </a:rPr>
              <a:t>계획이다</a:t>
            </a:r>
            <a:r>
              <a:rPr lang="en-US" sz="2100" dirty="0">
                <a:latin typeface="Gamja Flower"/>
                <a:ea typeface="Gamja Flower"/>
                <a:cs typeface="Gamja Flower"/>
                <a:sym typeface="Gamja Flower"/>
              </a:rPr>
              <a:t>.</a:t>
            </a:r>
            <a:endParaRPr sz="21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60" y="739728"/>
            <a:ext cx="3496269" cy="204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3795" y="1701881"/>
            <a:ext cx="1981900" cy="61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2850" y="1701875"/>
            <a:ext cx="2743200" cy="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0000" y="5940887"/>
            <a:ext cx="2314063" cy="6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22849" y="5928462"/>
            <a:ext cx="1981900" cy="644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3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5572638"/>
            <a:ext cx="11282330" cy="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1441439"/>
            <a:ext cx="11282330" cy="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5336700" y="1657450"/>
            <a:ext cx="274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Track A</a:t>
            </a:r>
            <a:endParaRPr sz="3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336700" y="58520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 B</a:t>
            </a:r>
            <a:endParaRPr sz="34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3262100" y="2383025"/>
            <a:ext cx="3156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기능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블럭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프로세서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기능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디자인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코드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구현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방법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03800" y="2383025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개발동기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03800" y="6693125"/>
            <a:ext cx="2743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문제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해결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방법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향후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발전</a:t>
            </a:r>
            <a:r>
              <a:rPr lang="en-US" sz="2000" dirty="0"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2000" dirty="0" err="1">
                <a:latin typeface="Gaegu"/>
                <a:ea typeface="Gaegu"/>
                <a:cs typeface="Gaegu"/>
                <a:sym typeface="Gaegu"/>
              </a:rPr>
              <a:t>방향</a:t>
            </a:r>
            <a:endParaRPr sz="2000" dirty="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3222850" y="6693125"/>
            <a:ext cx="274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시연 영상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4262646" cy="175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28102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7"/>
          <p:cNvGrpSpPr/>
          <p:nvPr/>
        </p:nvGrpSpPr>
        <p:grpSpPr>
          <a:xfrm>
            <a:off x="4780868" y="1360838"/>
            <a:ext cx="327735" cy="854061"/>
            <a:chOff x="4780868" y="1360838"/>
            <a:chExt cx="327735" cy="854061"/>
          </a:xfrm>
        </p:grpSpPr>
        <p:pic>
          <p:nvPicPr>
            <p:cNvPr id="358" name="Google Shape;35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36083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88716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"/>
          <p:cNvPicPr preferRelativeResize="0"/>
          <p:nvPr/>
        </p:nvPicPr>
        <p:blipFill rotWithShape="1">
          <a:blip r:embed="rId7">
            <a:alphaModFix/>
          </a:blip>
          <a:srcRect l="66807"/>
          <a:stretch/>
        </p:blipFill>
        <p:spPr>
          <a:xfrm>
            <a:off x="5879777" y="1147288"/>
            <a:ext cx="11571175" cy="7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26BAA9-4457-4C7F-BCCD-362026A97833}"/>
              </a:ext>
            </a:extLst>
          </p:cNvPr>
          <p:cNvSpPr/>
          <p:nvPr/>
        </p:nvSpPr>
        <p:spPr>
          <a:xfrm>
            <a:off x="1489588" y="2047820"/>
            <a:ext cx="15308823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44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4065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43DBE2-A69C-486D-9D30-4E4F6E15F328}"/>
              </a:ext>
            </a:extLst>
          </p:cNvPr>
          <p:cNvSpPr/>
          <p:nvPr/>
        </p:nvSpPr>
        <p:spPr>
          <a:xfrm>
            <a:off x="1489588" y="3566145"/>
            <a:ext cx="15308823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감사합니다</a:t>
            </a:r>
            <a:r>
              <a:rPr lang="en-US" altLang="ko-KR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2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066" y="715306"/>
            <a:ext cx="4521198" cy="189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23328" y="24118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4"/>
          <p:cNvGrpSpPr/>
          <p:nvPr/>
        </p:nvGrpSpPr>
        <p:grpSpPr>
          <a:xfrm>
            <a:off x="5658286" y="1253110"/>
            <a:ext cx="327735" cy="854062"/>
            <a:chOff x="4944736" y="1192560"/>
            <a:chExt cx="327735" cy="854062"/>
          </a:xfrm>
        </p:grpSpPr>
        <p:pic>
          <p:nvPicPr>
            <p:cNvPr id="119" name="Google Shape;11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43826" y="1558431"/>
            <a:ext cx="7990409" cy="7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9563" y="1972451"/>
            <a:ext cx="7398926" cy="70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234625" y="2701475"/>
            <a:ext cx="73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aegu"/>
                <a:ea typeface="Gaegu"/>
                <a:cs typeface="Gaegu"/>
                <a:sym typeface="Gaegu"/>
              </a:rPr>
              <a:t>공기청정기의 판매량은 코로나 판데믹 과 더불어 필수 생활용품으로 자리를 잡고 있으며 이는 지속적으로 증가하고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인공지능 센서를 이용한</a:t>
            </a:r>
            <a:endParaRPr sz="240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미세먼지 감지기“미세미세”를 사용하여 원하는 위치의 미세먼지 수치를 쉽게 확인하며 공기청정기를 유용하게 사용할 수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7075" y="5760900"/>
            <a:ext cx="7200450" cy="3789950"/>
          </a:xfrm>
          <a:prstGeom prst="rect">
            <a:avLst/>
          </a:prstGeom>
          <a:solidFill>
            <a:srgbClr val="58CCFF"/>
          </a:solidFill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9475" y="6158675"/>
            <a:ext cx="6526926" cy="3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1b16ae9f7c_4_143"/>
          <p:cNvPicPr preferRelativeResize="0"/>
          <p:nvPr/>
        </p:nvPicPr>
        <p:blipFill rotWithShape="1">
          <a:blip r:embed="rId3">
            <a:alphaModFix/>
          </a:blip>
          <a:srcRect b="48127"/>
          <a:stretch/>
        </p:blipFill>
        <p:spPr>
          <a:xfrm>
            <a:off x="743650" y="581600"/>
            <a:ext cx="5356050" cy="15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g11b16ae9f7c_4_143"/>
          <p:cNvGrpSpPr/>
          <p:nvPr/>
        </p:nvGrpSpPr>
        <p:grpSpPr>
          <a:xfrm>
            <a:off x="7888094" y="1105752"/>
            <a:ext cx="327736" cy="854061"/>
            <a:chOff x="2941669" y="2578277"/>
            <a:chExt cx="327736" cy="854061"/>
          </a:xfrm>
        </p:grpSpPr>
        <p:pic>
          <p:nvPicPr>
            <p:cNvPr id="133" name="Google Shape;133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g11b16ae9f7c_4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b16ae9f7c_4_143"/>
          <p:cNvSpPr/>
          <p:nvPr/>
        </p:nvSpPr>
        <p:spPr>
          <a:xfrm>
            <a:off x="3552350" y="2649450"/>
            <a:ext cx="7976700" cy="41022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1b16ae9f7c_4_143"/>
          <p:cNvSpPr/>
          <p:nvPr/>
        </p:nvSpPr>
        <p:spPr>
          <a:xfrm>
            <a:off x="11778436" y="2662200"/>
            <a:ext cx="6356400" cy="191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1b16ae9f7c_4_143"/>
          <p:cNvSpPr/>
          <p:nvPr/>
        </p:nvSpPr>
        <p:spPr>
          <a:xfrm>
            <a:off x="11778436" y="4760949"/>
            <a:ext cx="6356400" cy="19908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1b16ae9f7c_4_143"/>
          <p:cNvSpPr/>
          <p:nvPr/>
        </p:nvSpPr>
        <p:spPr>
          <a:xfrm>
            <a:off x="14832058" y="6932777"/>
            <a:ext cx="32880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b16ae9f7c_4_143"/>
          <p:cNvSpPr/>
          <p:nvPr/>
        </p:nvSpPr>
        <p:spPr>
          <a:xfrm>
            <a:off x="3552350" y="6932777"/>
            <a:ext cx="110778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1b16ae9f7c_4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66436" y="2887027"/>
            <a:ext cx="1558055" cy="150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b16ae9f7c_4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6550" y="3785134"/>
            <a:ext cx="3932146" cy="185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b16ae9f7c_4_143"/>
          <p:cNvSpPr txBox="1"/>
          <p:nvPr/>
        </p:nvSpPr>
        <p:spPr>
          <a:xfrm>
            <a:off x="11755203" y="4780725"/>
            <a:ext cx="317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 communication link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g11b16ae9f7c_4_143"/>
          <p:cNvSpPr txBox="1"/>
          <p:nvPr/>
        </p:nvSpPr>
        <p:spPr>
          <a:xfrm>
            <a:off x="14832058" y="6932777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DB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g11b16ae9f7c_4_143"/>
          <p:cNvSpPr txBox="1"/>
          <p:nvPr/>
        </p:nvSpPr>
        <p:spPr>
          <a:xfrm>
            <a:off x="3552350" y="6932775"/>
            <a:ext cx="344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컴파일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및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패키지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코드</a:t>
            </a:r>
            <a:r>
              <a:rPr lang="en-US" sz="1800" b="1" dirty="0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관리</a:t>
            </a:r>
            <a:endParaRPr sz="1800" b="1" dirty="0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6" name="Google Shape;146;g11b16ae9f7c_4_143"/>
          <p:cNvSpPr txBox="1"/>
          <p:nvPr/>
        </p:nvSpPr>
        <p:spPr>
          <a:xfrm>
            <a:off x="3552350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웹 앱 개발 언어</a:t>
            </a:r>
            <a:endParaRPr b="1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7" name="Google Shape;147;g11b16ae9f7c_4_143"/>
          <p:cNvSpPr txBox="1"/>
          <p:nvPr/>
        </p:nvSpPr>
        <p:spPr>
          <a:xfrm>
            <a:off x="9161045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server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8" name="Google Shape;148;g11b16ae9f7c_4_143"/>
          <p:cNvCxnSpPr>
            <a:stCxn id="136" idx="0"/>
            <a:endCxn id="136" idx="2"/>
          </p:cNvCxnSpPr>
          <p:nvPr/>
        </p:nvCxnSpPr>
        <p:spPr>
          <a:xfrm>
            <a:off x="7540700" y="2649450"/>
            <a:ext cx="0" cy="41022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g11b16ae9f7c_4_143"/>
          <p:cNvSpPr txBox="1"/>
          <p:nvPr/>
        </p:nvSpPr>
        <p:spPr>
          <a:xfrm>
            <a:off x="11799208" y="2649450"/>
            <a:ext cx="236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Web 디자인 사용 언어</a:t>
            </a:r>
            <a:endParaRPr sz="1900" b="1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50" name="Google Shape;150;g11b16ae9f7c_4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54942" y="7206697"/>
            <a:ext cx="3233114" cy="2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b16ae9f7c_4_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6676" y="3747448"/>
            <a:ext cx="3686395" cy="1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b16ae9f7c_4_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5254" y="7757026"/>
            <a:ext cx="3381581" cy="2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b16ae9f7c_4_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33400" y="6932900"/>
            <a:ext cx="2742000" cy="120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b16ae9f7c_4_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05404" y="4704525"/>
            <a:ext cx="4902450" cy="2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b16ae9f7c_4_143"/>
          <p:cNvPicPr preferRelativeResize="0"/>
          <p:nvPr/>
        </p:nvPicPr>
        <p:blipFill rotWithShape="1">
          <a:blip r:embed="rId3">
            <a:alphaModFix/>
          </a:blip>
          <a:srcRect t="45325"/>
          <a:stretch/>
        </p:blipFill>
        <p:spPr>
          <a:xfrm>
            <a:off x="5677100" y="737911"/>
            <a:ext cx="5356050" cy="15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b16ae9f7c_4_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9980" y="7151180"/>
            <a:ext cx="2143125" cy="2589658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9DE36D1-B259-FD77-611B-D47A259DBD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3572" y="7368662"/>
            <a:ext cx="2594127" cy="2372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CB9F4C-2FA2-01CB-15FA-7938330D4C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5402" y="7508337"/>
            <a:ext cx="1916568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8E2BD-EBE1-D94F-C77F-0137F7826B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32924" y="7151180"/>
            <a:ext cx="2156102" cy="2604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0DB909-EEE8-4C82-8D0C-F8F209CD1801}"/>
              </a:ext>
            </a:extLst>
          </p:cNvPr>
          <p:cNvSpPr/>
          <p:nvPr/>
        </p:nvSpPr>
        <p:spPr>
          <a:xfrm>
            <a:off x="11480248" y="2358113"/>
            <a:ext cx="6448519" cy="486107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881F4133-2658-507A-BF36-D77A6D05E457}"/>
              </a:ext>
            </a:extLst>
          </p:cNvPr>
          <p:cNvSpPr/>
          <p:nvPr/>
        </p:nvSpPr>
        <p:spPr>
          <a:xfrm>
            <a:off x="2457870" y="2211366"/>
            <a:ext cx="4862545" cy="486107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Google Shape;162;p9">
            <a:extLst>
              <a:ext uri="{FF2B5EF4-FFF2-40B4-BE49-F238E27FC236}">
                <a16:creationId xmlns:a16="http://schemas.microsoft.com/office/drawing/2014/main" id="{4451A3A8-F024-8B1C-098B-38BADDEF98EA}"/>
              </a:ext>
            </a:extLst>
          </p:cNvPr>
          <p:cNvGrpSpPr/>
          <p:nvPr/>
        </p:nvGrpSpPr>
        <p:grpSpPr>
          <a:xfrm>
            <a:off x="7781966" y="579278"/>
            <a:ext cx="327735" cy="854061"/>
            <a:chOff x="7758781" y="7626279"/>
            <a:chExt cx="327735" cy="854061"/>
          </a:xfrm>
        </p:grpSpPr>
        <p:pic>
          <p:nvPicPr>
            <p:cNvPr id="128" name="Google Shape;163;p9">
              <a:extLst>
                <a:ext uri="{FF2B5EF4-FFF2-40B4-BE49-F238E27FC236}">
                  <a16:creationId xmlns:a16="http://schemas.microsoft.com/office/drawing/2014/main" id="{907627B5-9611-E1B7-AD13-1010670FBD4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58781" y="762627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64;p9">
              <a:extLst>
                <a:ext uri="{FF2B5EF4-FFF2-40B4-BE49-F238E27FC236}">
                  <a16:creationId xmlns:a16="http://schemas.microsoft.com/office/drawing/2014/main" id="{104D7556-022C-8EDB-B2C9-438608A2701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758781" y="8152605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66;p9">
            <a:extLst>
              <a:ext uri="{FF2B5EF4-FFF2-40B4-BE49-F238E27FC236}">
                <a16:creationId xmlns:a16="http://schemas.microsoft.com/office/drawing/2014/main" id="{17E3985B-FA52-5A15-1ED1-D199989431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8127"/>
          <a:stretch/>
        </p:blipFill>
        <p:spPr>
          <a:xfrm>
            <a:off x="549035" y="172399"/>
            <a:ext cx="5356050" cy="1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67;p9">
            <a:extLst>
              <a:ext uri="{FF2B5EF4-FFF2-40B4-BE49-F238E27FC236}">
                <a16:creationId xmlns:a16="http://schemas.microsoft.com/office/drawing/2014/main" id="{168FF446-9B01-8264-06ED-5074E1EC47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325"/>
          <a:stretch/>
        </p:blipFill>
        <p:spPr>
          <a:xfrm>
            <a:off x="5566260" y="311960"/>
            <a:ext cx="5356050" cy="15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0817-D949-22EB-49C7-9AA6AF1D9403}"/>
              </a:ext>
            </a:extLst>
          </p:cNvPr>
          <p:cNvSpPr/>
          <p:nvPr/>
        </p:nvSpPr>
        <p:spPr>
          <a:xfrm>
            <a:off x="104898" y="2169053"/>
            <a:ext cx="12246759" cy="6152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0F39D28-5283-6B51-EC2A-EF946984C0F7}"/>
              </a:ext>
            </a:extLst>
          </p:cNvPr>
          <p:cNvCxnSpPr>
            <a:cxnSpLocks/>
          </p:cNvCxnSpPr>
          <p:nvPr/>
        </p:nvCxnSpPr>
        <p:spPr>
          <a:xfrm>
            <a:off x="4668626" y="2922201"/>
            <a:ext cx="2247759" cy="1330512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scene3d>
            <a:camera prst="orthographicFront">
              <a:rot lat="0" lon="54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1" name="순서도: 대체 처리 120">
            <a:extLst>
              <a:ext uri="{FF2B5EF4-FFF2-40B4-BE49-F238E27FC236}">
                <a16:creationId xmlns:a16="http://schemas.microsoft.com/office/drawing/2014/main" id="{0D177373-1E86-F1BC-7E8C-8260675B9ECC}"/>
              </a:ext>
            </a:extLst>
          </p:cNvPr>
          <p:cNvSpPr/>
          <p:nvPr/>
        </p:nvSpPr>
        <p:spPr>
          <a:xfrm>
            <a:off x="3040993" y="6308838"/>
            <a:ext cx="3625323" cy="57136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ESP 8266</a:t>
            </a:r>
          </a:p>
        </p:txBody>
      </p:sp>
      <p:sp>
        <p:nvSpPr>
          <p:cNvPr id="122" name="순서도: 대체 처리 121">
            <a:extLst>
              <a:ext uri="{FF2B5EF4-FFF2-40B4-BE49-F238E27FC236}">
                <a16:creationId xmlns:a16="http://schemas.microsoft.com/office/drawing/2014/main" id="{FC93E5BF-51B9-B846-E01C-442CFCB6AAE0}"/>
              </a:ext>
            </a:extLst>
          </p:cNvPr>
          <p:cNvSpPr/>
          <p:nvPr/>
        </p:nvSpPr>
        <p:spPr>
          <a:xfrm>
            <a:off x="8533479" y="6298463"/>
            <a:ext cx="2416214" cy="57136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URL</a:t>
            </a:r>
          </a:p>
        </p:txBody>
      </p:sp>
      <p:sp>
        <p:nvSpPr>
          <p:cNvPr id="123" name="생각 풍선: 구름 모양 122">
            <a:extLst>
              <a:ext uri="{FF2B5EF4-FFF2-40B4-BE49-F238E27FC236}">
                <a16:creationId xmlns:a16="http://schemas.microsoft.com/office/drawing/2014/main" id="{73B99556-6ADD-FC64-F3F2-6C7ADAAF45DA}"/>
              </a:ext>
            </a:extLst>
          </p:cNvPr>
          <p:cNvSpPr/>
          <p:nvPr/>
        </p:nvSpPr>
        <p:spPr>
          <a:xfrm>
            <a:off x="8533480" y="4598554"/>
            <a:ext cx="2416214" cy="571361"/>
          </a:xfrm>
          <a:prstGeom prst="cloudCallout">
            <a:avLst>
              <a:gd name="adj1" fmla="val -10968"/>
              <a:gd name="adj2" fmla="val 45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sym typeface="Gamja Flower"/>
              </a:rPr>
              <a:t>WEB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25" name="원통형 124">
            <a:extLst>
              <a:ext uri="{FF2B5EF4-FFF2-40B4-BE49-F238E27FC236}">
                <a16:creationId xmlns:a16="http://schemas.microsoft.com/office/drawing/2014/main" id="{1FC131CE-AE50-F6FA-F983-9DDB5C0B603F}"/>
              </a:ext>
            </a:extLst>
          </p:cNvPr>
          <p:cNvSpPr/>
          <p:nvPr/>
        </p:nvSpPr>
        <p:spPr>
          <a:xfrm>
            <a:off x="8730648" y="2122989"/>
            <a:ext cx="1997877" cy="1715126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DB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17" name="순서도: 대체 처리 116">
            <a:extLst>
              <a:ext uri="{FF2B5EF4-FFF2-40B4-BE49-F238E27FC236}">
                <a16:creationId xmlns:a16="http://schemas.microsoft.com/office/drawing/2014/main" id="{B5690D04-DEC0-69EF-18BD-3DC0750D5655}"/>
              </a:ext>
            </a:extLst>
          </p:cNvPr>
          <p:cNvSpPr/>
          <p:nvPr/>
        </p:nvSpPr>
        <p:spPr>
          <a:xfrm>
            <a:off x="3040993" y="2636521"/>
            <a:ext cx="3625323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Nextion</a:t>
            </a:r>
            <a:endParaRPr lang="en-US" altLang="ko-KR" sz="3600" dirty="0">
              <a:solidFill>
                <a:schemeClr val="tx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19" name="순서도: 대체 처리 118">
            <a:extLst>
              <a:ext uri="{FF2B5EF4-FFF2-40B4-BE49-F238E27FC236}">
                <a16:creationId xmlns:a16="http://schemas.microsoft.com/office/drawing/2014/main" id="{9B100E18-1F49-8EC9-0593-B517ED6DD938}"/>
              </a:ext>
            </a:extLst>
          </p:cNvPr>
          <p:cNvSpPr/>
          <p:nvPr/>
        </p:nvSpPr>
        <p:spPr>
          <a:xfrm>
            <a:off x="3040993" y="4319525"/>
            <a:ext cx="3625323" cy="56562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Atmega</a:t>
            </a:r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 128A</a:t>
            </a:r>
          </a:p>
        </p:txBody>
      </p:sp>
      <p:sp>
        <p:nvSpPr>
          <p:cNvPr id="120" name="Google Shape;350;g11b16ae9f7c_4_9">
            <a:extLst>
              <a:ext uri="{FF2B5EF4-FFF2-40B4-BE49-F238E27FC236}">
                <a16:creationId xmlns:a16="http://schemas.microsoft.com/office/drawing/2014/main" id="{815AEB11-B968-AE28-1C68-6CEF37B3921F}"/>
              </a:ext>
            </a:extLst>
          </p:cNvPr>
          <p:cNvSpPr txBox="1"/>
          <p:nvPr/>
        </p:nvSpPr>
        <p:spPr>
          <a:xfrm>
            <a:off x="4352846" y="8063871"/>
            <a:ext cx="1273866" cy="47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UART</a:t>
            </a: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 통신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7D7113BA-D347-D414-C4D4-2EA7C7F5D2C3}"/>
              </a:ext>
            </a:extLst>
          </p:cNvPr>
          <p:cNvCxnSpPr>
            <a:cxnSpLocks/>
            <a:stCxn id="119" idx="0"/>
            <a:endCxn id="117" idx="2"/>
          </p:cNvCxnSpPr>
          <p:nvPr/>
        </p:nvCxnSpPr>
        <p:spPr>
          <a:xfrm flipV="1">
            <a:off x="4853655" y="3215913"/>
            <a:ext cx="0" cy="11036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B28044D-86C8-EA7E-3C75-68271AC0782F}"/>
              </a:ext>
            </a:extLst>
          </p:cNvPr>
          <p:cNvCxnSpPr>
            <a:cxnSpLocks/>
            <a:stCxn id="121" idx="0"/>
            <a:endCxn id="119" idx="2"/>
          </p:cNvCxnSpPr>
          <p:nvPr/>
        </p:nvCxnSpPr>
        <p:spPr>
          <a:xfrm flipV="1">
            <a:off x="4853655" y="4885153"/>
            <a:ext cx="0" cy="14236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B07EFF59-8538-7AAB-6D2D-6D2B670A1CE3}"/>
              </a:ext>
            </a:extLst>
          </p:cNvPr>
          <p:cNvCxnSpPr>
            <a:cxnSpLocks/>
          </p:cNvCxnSpPr>
          <p:nvPr/>
        </p:nvCxnSpPr>
        <p:spPr>
          <a:xfrm>
            <a:off x="3641115" y="8311375"/>
            <a:ext cx="7117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DACC1F5-5EB7-40A0-678A-606752EA4F9B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6666316" y="6584143"/>
            <a:ext cx="1867163" cy="10375"/>
          </a:xfrm>
          <a:prstGeom prst="straightConnector1">
            <a:avLst/>
          </a:prstGeom>
          <a:ln w="5715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E56DC153-D4BB-1FBC-3126-79C663F6823B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9741586" y="5169307"/>
            <a:ext cx="1" cy="1129156"/>
          </a:xfrm>
          <a:prstGeom prst="straightConnector1">
            <a:avLst/>
          </a:prstGeom>
          <a:ln w="635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E059E49-B2AB-466D-DCDC-BFF669611C9C}"/>
              </a:ext>
            </a:extLst>
          </p:cNvPr>
          <p:cNvCxnSpPr>
            <a:cxnSpLocks/>
            <a:stCxn id="125" idx="3"/>
            <a:endCxn id="123" idx="3"/>
          </p:cNvCxnSpPr>
          <p:nvPr/>
        </p:nvCxnSpPr>
        <p:spPr>
          <a:xfrm>
            <a:off x="9729587" y="3838115"/>
            <a:ext cx="12000" cy="793107"/>
          </a:xfrm>
          <a:prstGeom prst="straightConnector1">
            <a:avLst/>
          </a:prstGeom>
          <a:ln w="635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841102DD-7E93-D3D0-6E6D-B2AEE9BB6755}"/>
              </a:ext>
            </a:extLst>
          </p:cNvPr>
          <p:cNvCxnSpPr>
            <a:cxnSpLocks/>
          </p:cNvCxnSpPr>
          <p:nvPr/>
        </p:nvCxnSpPr>
        <p:spPr>
          <a:xfrm>
            <a:off x="6138736" y="8301296"/>
            <a:ext cx="991390" cy="0"/>
          </a:xfrm>
          <a:prstGeom prst="straightConnector1">
            <a:avLst/>
          </a:prstGeom>
          <a:ln w="3810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Google Shape;350;g11b16ae9f7c_4_9">
            <a:extLst>
              <a:ext uri="{FF2B5EF4-FFF2-40B4-BE49-F238E27FC236}">
                <a16:creationId xmlns:a16="http://schemas.microsoft.com/office/drawing/2014/main" id="{3199AB17-4188-40AF-71E5-88B976BE7D87}"/>
              </a:ext>
            </a:extLst>
          </p:cNvPr>
          <p:cNvSpPr txBox="1"/>
          <p:nvPr/>
        </p:nvSpPr>
        <p:spPr>
          <a:xfrm>
            <a:off x="7070829" y="8063871"/>
            <a:ext cx="2717372" cy="470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HTTP get </a:t>
            </a:r>
            <a:r>
              <a:rPr lang="ko-KR" altLang="en-US" sz="3000" dirty="0">
                <a:latin typeface="Gamja Flower"/>
                <a:ea typeface="Gamja Flower"/>
                <a:cs typeface="Gamja Flower"/>
                <a:sym typeface="Gamja Flower"/>
              </a:rPr>
              <a:t>방식 통신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793F1F52-14BF-236F-652B-F691B8F84DE9}"/>
              </a:ext>
            </a:extLst>
          </p:cNvPr>
          <p:cNvCxnSpPr>
            <a:cxnSpLocks/>
          </p:cNvCxnSpPr>
          <p:nvPr/>
        </p:nvCxnSpPr>
        <p:spPr>
          <a:xfrm>
            <a:off x="13788102" y="3047035"/>
            <a:ext cx="2247759" cy="1330512"/>
          </a:xfrm>
          <a:prstGeom prst="straightConnector1">
            <a:avLst/>
          </a:prstGeom>
          <a:ln w="635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  <a:scene3d>
            <a:camera prst="orthographicFront">
              <a:rot lat="0" lon="54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7" name="순서도: 대체 처리 206">
            <a:extLst>
              <a:ext uri="{FF2B5EF4-FFF2-40B4-BE49-F238E27FC236}">
                <a16:creationId xmlns:a16="http://schemas.microsoft.com/office/drawing/2014/main" id="{3792648B-736C-5887-E156-D6DF694D3A82}"/>
              </a:ext>
            </a:extLst>
          </p:cNvPr>
          <p:cNvSpPr/>
          <p:nvPr/>
        </p:nvSpPr>
        <p:spPr>
          <a:xfrm>
            <a:off x="12160469" y="2761355"/>
            <a:ext cx="3625323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WS2812B</a:t>
            </a:r>
          </a:p>
        </p:txBody>
      </p:sp>
      <p:sp>
        <p:nvSpPr>
          <p:cNvPr id="208" name="순서도: 대체 처리 207">
            <a:extLst>
              <a:ext uri="{FF2B5EF4-FFF2-40B4-BE49-F238E27FC236}">
                <a16:creationId xmlns:a16="http://schemas.microsoft.com/office/drawing/2014/main" id="{8025E9B5-2D94-8F73-15D9-B2DACDF8324A}"/>
              </a:ext>
            </a:extLst>
          </p:cNvPr>
          <p:cNvSpPr/>
          <p:nvPr/>
        </p:nvSpPr>
        <p:spPr>
          <a:xfrm>
            <a:off x="12160467" y="6298463"/>
            <a:ext cx="3625323" cy="56562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DHT11</a:t>
            </a:r>
          </a:p>
        </p:txBody>
      </p:sp>
      <p:sp>
        <p:nvSpPr>
          <p:cNvPr id="7" name="순서도: 대체 처리 206">
            <a:extLst>
              <a:ext uri="{FF2B5EF4-FFF2-40B4-BE49-F238E27FC236}">
                <a16:creationId xmlns:a16="http://schemas.microsoft.com/office/drawing/2014/main" id="{952E5C81-4053-FD8C-42B6-C8C66A0BCF6F}"/>
              </a:ext>
            </a:extLst>
          </p:cNvPr>
          <p:cNvSpPr/>
          <p:nvPr/>
        </p:nvSpPr>
        <p:spPr>
          <a:xfrm>
            <a:off x="12160102" y="4595457"/>
            <a:ext cx="3625323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WEMOS D1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C3560D-1D90-879A-6E55-1F3F7844FA9D}"/>
              </a:ext>
            </a:extLst>
          </p:cNvPr>
          <p:cNvCxnSpPr>
            <a:cxnSpLocks/>
            <a:stCxn id="123" idx="2"/>
            <a:endCxn id="7" idx="1"/>
          </p:cNvCxnSpPr>
          <p:nvPr/>
        </p:nvCxnSpPr>
        <p:spPr>
          <a:xfrm>
            <a:off x="10947680" y="4884235"/>
            <a:ext cx="1212422" cy="918"/>
          </a:xfrm>
          <a:prstGeom prst="straightConnector1">
            <a:avLst/>
          </a:prstGeom>
          <a:ln w="57150">
            <a:solidFill>
              <a:srgbClr val="E7E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50;g11b16ae9f7c_4_9">
            <a:extLst>
              <a:ext uri="{FF2B5EF4-FFF2-40B4-BE49-F238E27FC236}">
                <a16:creationId xmlns:a16="http://schemas.microsoft.com/office/drawing/2014/main" id="{25727394-DAB6-77BC-0B49-C5F3F17F54D6}"/>
              </a:ext>
            </a:extLst>
          </p:cNvPr>
          <p:cNvSpPr txBox="1"/>
          <p:nvPr/>
        </p:nvSpPr>
        <p:spPr>
          <a:xfrm>
            <a:off x="10482228" y="8063871"/>
            <a:ext cx="271737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PWM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48DFAE-E442-DDD4-FD27-DB1B0D481B7F}"/>
              </a:ext>
            </a:extLst>
          </p:cNvPr>
          <p:cNvCxnSpPr>
            <a:stCxn id="207" idx="2"/>
            <a:endCxn id="7" idx="0"/>
          </p:cNvCxnSpPr>
          <p:nvPr/>
        </p:nvCxnSpPr>
        <p:spPr>
          <a:xfrm flipH="1">
            <a:off x="13972764" y="3340747"/>
            <a:ext cx="367" cy="125471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D8865E-F650-3B58-1862-865D367AE74D}"/>
              </a:ext>
            </a:extLst>
          </p:cNvPr>
          <p:cNvCxnSpPr>
            <a:cxnSpLocks/>
            <a:stCxn id="208" idx="0"/>
            <a:endCxn id="7" idx="2"/>
          </p:cNvCxnSpPr>
          <p:nvPr/>
        </p:nvCxnSpPr>
        <p:spPr>
          <a:xfrm flipH="1" flipV="1">
            <a:off x="13972764" y="5174849"/>
            <a:ext cx="365" cy="1123614"/>
          </a:xfrm>
          <a:prstGeom prst="straightConnector1">
            <a:avLst/>
          </a:prstGeom>
          <a:ln w="5715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대체 처리 206">
            <a:extLst>
              <a:ext uri="{FF2B5EF4-FFF2-40B4-BE49-F238E27FC236}">
                <a16:creationId xmlns:a16="http://schemas.microsoft.com/office/drawing/2014/main" id="{BA18C4C8-C1DB-C452-F39E-ABBC49955D73}"/>
              </a:ext>
            </a:extLst>
          </p:cNvPr>
          <p:cNvSpPr/>
          <p:nvPr/>
        </p:nvSpPr>
        <p:spPr>
          <a:xfrm rot="16200000">
            <a:off x="14888053" y="4588343"/>
            <a:ext cx="4102736" cy="5793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square" rtlCol="0" anchor="ctr">
            <a:normAutofit fontScale="92500" lnSpcReduction="20000"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PM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S</a:t>
            </a:r>
          </a:p>
          <a:p>
            <a:pPr algn="ctr"/>
            <a:endParaRPr lang="en-US" altLang="ko-KR" sz="3600" dirty="0">
              <a:solidFill>
                <a:schemeClr val="tx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0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0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3</a:t>
            </a: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latin typeface="Gamja Flower"/>
                <a:ea typeface="Gamja Flower"/>
                <a:cs typeface="Gamja Flower"/>
                <a:sym typeface="Gamja Flower"/>
              </a:rPr>
              <a:t>A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C5D347-11A0-7C37-3F44-BABB46570AA1}"/>
              </a:ext>
            </a:extLst>
          </p:cNvPr>
          <p:cNvCxnSpPr>
            <a:cxnSpLocks/>
            <a:stCxn id="25" idx="0"/>
            <a:endCxn id="7" idx="3"/>
          </p:cNvCxnSpPr>
          <p:nvPr/>
        </p:nvCxnSpPr>
        <p:spPr>
          <a:xfrm flipH="1">
            <a:off x="15785425" y="4878039"/>
            <a:ext cx="864300" cy="711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350;g11b16ae9f7c_4_9">
            <a:extLst>
              <a:ext uri="{FF2B5EF4-FFF2-40B4-BE49-F238E27FC236}">
                <a16:creationId xmlns:a16="http://schemas.microsoft.com/office/drawing/2014/main" id="{C1998F11-B59B-7C7C-AFB9-9DE31085BE09}"/>
              </a:ext>
            </a:extLst>
          </p:cNvPr>
          <p:cNvSpPr txBox="1"/>
          <p:nvPr/>
        </p:nvSpPr>
        <p:spPr>
          <a:xfrm>
            <a:off x="13318489" y="7988225"/>
            <a:ext cx="271737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Gamja Flower"/>
                <a:ea typeface="Gamja Flower"/>
                <a:cs typeface="Gamja Flower"/>
                <a:sym typeface="Gamja Flower"/>
              </a:rPr>
              <a:t>one wire</a:t>
            </a:r>
            <a:endParaRPr sz="3000" dirty="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338D1BF-DC72-129B-9CE1-420541FCB88C}"/>
              </a:ext>
            </a:extLst>
          </p:cNvPr>
          <p:cNvCxnSpPr>
            <a:cxnSpLocks/>
          </p:cNvCxnSpPr>
          <p:nvPr/>
        </p:nvCxnSpPr>
        <p:spPr>
          <a:xfrm flipH="1">
            <a:off x="9868631" y="8387021"/>
            <a:ext cx="1081522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71A4FE2-5AB9-3F54-3E76-85F8297FF63E}"/>
              </a:ext>
            </a:extLst>
          </p:cNvPr>
          <p:cNvCxnSpPr>
            <a:cxnSpLocks/>
          </p:cNvCxnSpPr>
          <p:nvPr/>
        </p:nvCxnSpPr>
        <p:spPr>
          <a:xfrm flipH="1">
            <a:off x="12670113" y="8402164"/>
            <a:ext cx="1068145" cy="0"/>
          </a:xfrm>
          <a:prstGeom prst="straightConnector1">
            <a:avLst/>
          </a:prstGeom>
          <a:ln w="57150"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2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3999111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5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75" name="Google Shape;17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207928"/>
            <a:ext cx="9139024" cy="49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8">
            <a:alphaModFix/>
          </a:blip>
          <a:srcRect l="18531" r="14228" b="5944"/>
          <a:stretch/>
        </p:blipFill>
        <p:spPr>
          <a:xfrm>
            <a:off x="9504325" y="1170200"/>
            <a:ext cx="7542350" cy="5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g11b16ae9f7c_4_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b16ae9f7c_4_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135" y="5100734"/>
            <a:ext cx="11253182" cy="503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b16ae9f7c_4_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6325" y="715975"/>
            <a:ext cx="9674000" cy="4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1D09B77-F4D2-CB2A-95E5-DF9185D1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0108" y="1538215"/>
            <a:ext cx="8074646" cy="69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6F4E9-C409-288A-0815-315892A3C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2" y="4208124"/>
            <a:ext cx="8680264" cy="59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4;g11b16ae9f7c_4_192">
            <a:extLst>
              <a:ext uri="{FF2B5EF4-FFF2-40B4-BE49-F238E27FC236}">
                <a16:creationId xmlns:a16="http://schemas.microsoft.com/office/drawing/2014/main" id="{D9343077-255A-2234-580D-01E9D051AB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5;g11b16ae9f7c_4_192">
            <a:extLst>
              <a:ext uri="{FF2B5EF4-FFF2-40B4-BE49-F238E27FC236}">
                <a16:creationId xmlns:a16="http://schemas.microsoft.com/office/drawing/2014/main" id="{565F758F-40ED-DACF-197D-992D1E8196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186;g11b16ae9f7c_4_192">
            <a:extLst>
              <a:ext uri="{FF2B5EF4-FFF2-40B4-BE49-F238E27FC236}">
                <a16:creationId xmlns:a16="http://schemas.microsoft.com/office/drawing/2014/main" id="{638426EA-D5FC-4C89-F3F1-2F86C927DBFE}"/>
              </a:ext>
            </a:extLst>
          </p:cNvPr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1" name="Google Shape;187;g11b16ae9f7c_4_192">
              <a:extLst>
                <a:ext uri="{FF2B5EF4-FFF2-40B4-BE49-F238E27FC236}">
                  <a16:creationId xmlns:a16="http://schemas.microsoft.com/office/drawing/2014/main" id="{EA2A7C5D-1516-B29F-A94D-F389C6C6AB0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88;g11b16ae9f7c_4_192">
              <a:extLst>
                <a:ext uri="{FF2B5EF4-FFF2-40B4-BE49-F238E27FC236}">
                  <a16:creationId xmlns:a16="http://schemas.microsoft.com/office/drawing/2014/main" id="{69FCD88F-C71C-2406-2947-2389E9EF1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Google Shape;189;g11b16ae9f7c_4_192">
            <a:extLst>
              <a:ext uri="{FF2B5EF4-FFF2-40B4-BE49-F238E27FC236}">
                <a16:creationId xmlns:a16="http://schemas.microsoft.com/office/drawing/2014/main" id="{EB1FD078-9BBF-C5B9-2D19-9301E7FE9E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1D2E78-F2A3-643B-DE89-E985E1D27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51" y="5143500"/>
            <a:ext cx="7103558" cy="33216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DB7E58-D060-07B3-A65D-8779BC919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227" y="449449"/>
            <a:ext cx="6342822" cy="63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249</Words>
  <Application>Microsoft Macintosh PowerPoint</Application>
  <PresentationFormat>사용자 지정</PresentationFormat>
  <Paragraphs>70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Gaegu</vt:lpstr>
      <vt:lpstr>Calibri</vt:lpstr>
      <vt:lpstr>Black Han Sans</vt:lpstr>
      <vt:lpstr>Arial</vt:lpstr>
      <vt:lpstr>Dotum</vt:lpstr>
      <vt:lpstr>Gamja Flower</vt:lpstr>
      <vt:lpstr>Courier New</vt:lpstr>
      <vt:lpstr>Comic Sans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박재완</cp:lastModifiedBy>
  <cp:revision>7</cp:revision>
  <dcterms:created xsi:type="dcterms:W3CDTF">2022-04-14T19:27:05Z</dcterms:created>
  <dcterms:modified xsi:type="dcterms:W3CDTF">2022-07-30T00:04:03Z</dcterms:modified>
</cp:coreProperties>
</file>